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84" r:id="rId6"/>
    <p:sldId id="289" r:id="rId7"/>
    <p:sldId id="285" r:id="rId8"/>
    <p:sldId id="286" r:id="rId9"/>
    <p:sldId id="288" r:id="rId10"/>
    <p:sldId id="287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  <p:sldId id="277" r:id="rId26"/>
    <p:sldId id="278" r:id="rId27"/>
    <p:sldId id="280" r:id="rId28"/>
    <p:sldId id="283" r:id="rId29"/>
    <p:sldId id="282" r:id="rId30"/>
    <p:sldId id="281" r:id="rId31"/>
    <p:sldId id="279" r:id="rId32"/>
    <p:sldId id="273" r:id="rId33"/>
    <p:sldId id="276" r:id="rId34"/>
    <p:sldId id="275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948D-3C36-4B79-ADAC-E088858E6A97}" type="datetimeFigureOut">
              <a:rPr lang="pl-PL" smtClean="0"/>
              <a:pPr/>
              <a:t>2018-05-17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131D-79AF-44AC-88B3-B7350442F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948D-3C36-4B79-ADAC-E088858E6A97}" type="datetimeFigureOut">
              <a:rPr lang="pl-PL" smtClean="0"/>
              <a:pPr/>
              <a:t>2018-05-17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131D-79AF-44AC-88B3-B7350442F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948D-3C36-4B79-ADAC-E088858E6A97}" type="datetimeFigureOut">
              <a:rPr lang="pl-PL" smtClean="0"/>
              <a:pPr/>
              <a:t>2018-05-17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131D-79AF-44AC-88B3-B7350442F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948D-3C36-4B79-ADAC-E088858E6A97}" type="datetimeFigureOut">
              <a:rPr lang="pl-PL" smtClean="0"/>
              <a:pPr/>
              <a:t>2018-05-17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131D-79AF-44AC-88B3-B7350442F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948D-3C36-4B79-ADAC-E088858E6A97}" type="datetimeFigureOut">
              <a:rPr lang="pl-PL" smtClean="0"/>
              <a:pPr/>
              <a:t>2018-05-17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131D-79AF-44AC-88B3-B7350442F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948D-3C36-4B79-ADAC-E088858E6A97}" type="datetimeFigureOut">
              <a:rPr lang="pl-PL" smtClean="0"/>
              <a:pPr/>
              <a:t>2018-05-17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131D-79AF-44AC-88B3-B7350442F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948D-3C36-4B79-ADAC-E088858E6A97}" type="datetimeFigureOut">
              <a:rPr lang="pl-PL" smtClean="0"/>
              <a:pPr/>
              <a:t>2018-05-17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131D-79AF-44AC-88B3-B7350442F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948D-3C36-4B79-ADAC-E088858E6A97}" type="datetimeFigureOut">
              <a:rPr lang="pl-PL" smtClean="0"/>
              <a:pPr/>
              <a:t>2018-05-17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131D-79AF-44AC-88B3-B7350442F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948D-3C36-4B79-ADAC-E088858E6A97}" type="datetimeFigureOut">
              <a:rPr lang="pl-PL" smtClean="0"/>
              <a:pPr/>
              <a:t>2018-05-17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131D-79AF-44AC-88B3-B7350442F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948D-3C36-4B79-ADAC-E088858E6A97}" type="datetimeFigureOut">
              <a:rPr lang="pl-PL" smtClean="0"/>
              <a:pPr/>
              <a:t>2018-05-17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131D-79AF-44AC-88B3-B7350442F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C948D-3C36-4B79-ADAC-E088858E6A97}" type="datetimeFigureOut">
              <a:rPr lang="pl-PL" smtClean="0"/>
              <a:pPr/>
              <a:t>2018-05-17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6131D-79AF-44AC-88B3-B7350442F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C948D-3C36-4B79-ADAC-E088858E6A97}" type="datetimeFigureOut">
              <a:rPr lang="pl-PL" smtClean="0"/>
              <a:pPr/>
              <a:t>2018-05-17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6131D-79AF-44AC-88B3-B7350442F81D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Znalezione obrazy dla zapytania liberatur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293095" cy="4293096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07904" y="908720"/>
            <a:ext cx="5436096" cy="3846289"/>
          </a:xfrm>
        </p:spPr>
        <p:txBody>
          <a:bodyPr>
            <a:normAutofit/>
          </a:bodyPr>
          <a:lstStyle/>
          <a:p>
            <a:r>
              <a:rPr lang="pl-PL" sz="4800" dirty="0" smtClean="0"/>
              <a:t>Teksty wizualne i ich związki z </a:t>
            </a:r>
            <a:r>
              <a:rPr lang="pl-PL" sz="4800" dirty="0" err="1" smtClean="0"/>
              <a:t>liberaturą</a:t>
            </a:r>
            <a:endParaRPr lang="pl-PL" sz="48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615608" y="522920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Twórcy prezentacji:</a:t>
            </a:r>
          </a:p>
          <a:p>
            <a:r>
              <a:rPr lang="pl-PL" dirty="0" smtClean="0"/>
              <a:t>Dominika </a:t>
            </a:r>
            <a:r>
              <a:rPr lang="pl-PL" dirty="0" err="1" smtClean="0"/>
              <a:t>Kiepas</a:t>
            </a:r>
            <a:endParaRPr lang="pl-PL" dirty="0" smtClean="0"/>
          </a:p>
          <a:p>
            <a:r>
              <a:rPr lang="pl-PL" dirty="0" smtClean="0"/>
              <a:t>Tomasz </a:t>
            </a:r>
            <a:r>
              <a:rPr lang="pl-PL" dirty="0" err="1" smtClean="0"/>
              <a:t>Ochenkowski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400" dirty="0" smtClean="0"/>
              <a:t>Juliusz Erazm Bolek: Obrazy ze słów</a:t>
            </a:r>
            <a:endParaRPr lang="pl-PL" sz="2400" dirty="0"/>
          </a:p>
        </p:txBody>
      </p:sp>
      <p:pic>
        <p:nvPicPr>
          <p:cNvPr id="46082" name="Picture 2" descr="http://csw-as.org/wp-content/uploads/2017/03/Bolek1-150x1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043608" y="908720"/>
            <a:ext cx="7056784" cy="4472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Stanisław Dróżdż: </a:t>
            </a:r>
            <a:r>
              <a:rPr lang="pl-PL" dirty="0" err="1" smtClean="0"/>
              <a:t>Pojęciokształty</a:t>
            </a:r>
            <a:endParaRPr lang="pl-PL" dirty="0"/>
          </a:p>
        </p:txBody>
      </p:sp>
      <p:pic>
        <p:nvPicPr>
          <p:cNvPr id="5" name="Obraz 4" descr="3_11.obraz%20do%20artyku%C5%82u.JPG"/>
          <p:cNvPicPr/>
          <p:nvPr/>
        </p:nvPicPr>
        <p:blipFill>
          <a:blip r:embed="rId2" cstate="print"/>
          <a:srcRect l="5179" t="20041" r="2143" b="44939"/>
          <a:stretch>
            <a:fillRect/>
          </a:stretch>
        </p:blipFill>
        <p:spPr>
          <a:xfrm>
            <a:off x="467544" y="1196752"/>
            <a:ext cx="8388424" cy="2796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6093296"/>
            <a:ext cx="648072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Stanisław Dróżdż – poezja konkretna w przestrzeni miejskiej</a:t>
            </a:r>
            <a:endParaRPr lang="pl-PL" dirty="0"/>
          </a:p>
        </p:txBody>
      </p:sp>
      <p:pic>
        <p:nvPicPr>
          <p:cNvPr id="17412" name="Picture 4" descr="Jedna z najbardziej strasznych rzeczy zwi&amp;aogon;zanych ze staro&amp;sacute;ci&amp;aogon; i &amp;sacute;mierci&amp;aogon;. ♤♡&#10;#dró&amp;zdot;d&amp;zdot; #poezja #konkretna #miejskiekrajobrazy #lirycznie #klubowewyzwanie #zapominanie #wroc&amp;lstrok;aw #poezjanamurach #czekaj&amp;aogon;cnaautobus @savethemagicmome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-315416"/>
            <a:ext cx="6444000" cy="64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5805264"/>
            <a:ext cx="5486400" cy="566738"/>
          </a:xfrm>
        </p:spPr>
        <p:txBody>
          <a:bodyPr/>
          <a:lstStyle/>
          <a:p>
            <a:pPr algn="ctr"/>
            <a:r>
              <a:rPr lang="pl-PL" dirty="0" smtClean="0"/>
              <a:t>Stanisław Dróżdż: Klepsydry</a:t>
            </a:r>
            <a:endParaRPr lang="pl-PL" dirty="0"/>
          </a:p>
        </p:txBody>
      </p:sp>
      <p:pic>
        <p:nvPicPr>
          <p:cNvPr id="19458" name="Picture 2" descr="By&amp;lstrok;o? 🤔 😄 #dró&amp;zdot;d&amp;zdot; #contemporary #museum #art #concrete #poetry #visual #poem #work #wroc&amp;lstrok;a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5652000" cy="56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5805264"/>
            <a:ext cx="5486400" cy="566738"/>
          </a:xfrm>
        </p:spPr>
        <p:txBody>
          <a:bodyPr/>
          <a:lstStyle/>
          <a:p>
            <a:pPr algn="ctr"/>
            <a:r>
              <a:rPr lang="pl-PL" dirty="0" smtClean="0"/>
              <a:t>Stanisław Dróżdż: Samotność</a:t>
            </a:r>
            <a:endParaRPr lang="pl-PL" dirty="0"/>
          </a:p>
        </p:txBody>
      </p:sp>
      <p:pic>
        <p:nvPicPr>
          <p:cNvPr id="20482" name="Picture 2" descr="Znalezione obrazy dla zapytania stanis&amp;lstrok;aw dró&amp;zdot;d&amp;zdot; samotno&amp;sacute;&amp;cacute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3805200" cy="543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4725144"/>
            <a:ext cx="6235080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Marianna Bocian, „</a:t>
            </a:r>
            <a:r>
              <a:rPr lang="pl-PL" dirty="0" err="1" smtClean="0"/>
              <a:t>Sacramentum</a:t>
            </a:r>
            <a:r>
              <a:rPr lang="pl-PL" dirty="0" smtClean="0"/>
              <a:t>”, 1971 (wystawa Konkrety)</a:t>
            </a:r>
            <a:endParaRPr lang="pl-PL" dirty="0"/>
          </a:p>
        </p:txBody>
      </p:sp>
      <p:pic>
        <p:nvPicPr>
          <p:cNvPr id="21506" name="Picture 2" descr="http://www.dwutygodnik.com/public/media/image/7f0dba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2762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63688" y="5877272"/>
            <a:ext cx="5486400" cy="566738"/>
          </a:xfrm>
        </p:spPr>
        <p:txBody>
          <a:bodyPr/>
          <a:lstStyle/>
          <a:p>
            <a:pPr algn="ctr"/>
            <a:r>
              <a:rPr lang="pl-PL" dirty="0" smtClean="0"/>
              <a:t>Marianna Bocian, „SOS”, ok. 1970</a:t>
            </a:r>
            <a:endParaRPr lang="pl-PL" dirty="0"/>
          </a:p>
        </p:txBody>
      </p:sp>
      <p:pic>
        <p:nvPicPr>
          <p:cNvPr id="22530" name="Picture 2" descr="http://www.dwutygodnik.com/public/media/image/f9b10cb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5151600" cy="54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70" name="Picture 18" descr="Znalezione obrazy dla zapytania apollinaire kaligram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7412801" cy="576064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021288"/>
            <a:ext cx="7452320" cy="56673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Guillaume Albert Vladimir Alexandre Apollinaire de </a:t>
            </a:r>
            <a:r>
              <a:rPr lang="pl-PL" dirty="0" err="1" smtClean="0"/>
              <a:t>Kostrowitzky</a:t>
            </a:r>
            <a:r>
              <a:rPr lang="pl-PL" dirty="0" smtClean="0"/>
              <a:t> : </a:t>
            </a:r>
            <a:r>
              <a:rPr lang="pl-PL" dirty="0" err="1" smtClean="0"/>
              <a:t>Kaligramy</a:t>
            </a:r>
            <a:endParaRPr lang="pl-PL" dirty="0"/>
          </a:p>
        </p:txBody>
      </p:sp>
      <p:pic>
        <p:nvPicPr>
          <p:cNvPr id="23554" name="Picture 2" descr="Znalezione obrazy dla zapytania apollinaire kaligra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692696"/>
            <a:ext cx="3832264" cy="4824000"/>
          </a:xfrm>
          <a:prstGeom prst="rect">
            <a:avLst/>
          </a:prstGeom>
          <a:noFill/>
        </p:spPr>
      </p:pic>
      <p:sp>
        <p:nvSpPr>
          <p:cNvPr id="23556" name="AutoShape 4" descr="Znalezione obrazy dla zapytania apollinaire kaligramy"/>
          <p:cNvSpPr>
            <a:spLocks noChangeAspect="1" noChangeArrowheads="1"/>
          </p:cNvSpPr>
          <p:nvPr/>
        </p:nvSpPr>
        <p:spPr bwMode="auto">
          <a:xfrm>
            <a:off x="155575" y="-1347788"/>
            <a:ext cx="2095500" cy="2819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8" name="AutoShape 6" descr="Znalezione obrazy dla zapytania apollinaire kaligramy"/>
          <p:cNvSpPr>
            <a:spLocks noChangeAspect="1" noChangeArrowheads="1"/>
          </p:cNvSpPr>
          <p:nvPr/>
        </p:nvSpPr>
        <p:spPr bwMode="auto">
          <a:xfrm>
            <a:off x="155575" y="-1347788"/>
            <a:ext cx="2095500" cy="2819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0" name="AutoShape 8" descr="Znalezione obrazy dla zapytania apollinaire kaligramy"/>
          <p:cNvSpPr>
            <a:spLocks noChangeAspect="1" noChangeArrowheads="1"/>
          </p:cNvSpPr>
          <p:nvPr/>
        </p:nvSpPr>
        <p:spPr bwMode="auto">
          <a:xfrm>
            <a:off x="155575" y="-1347788"/>
            <a:ext cx="2095500" cy="2819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2" name="AutoShape 10" descr="Znalezione obrazy dla zapytania apollinaire kaligramy"/>
          <p:cNvSpPr>
            <a:spLocks noChangeAspect="1" noChangeArrowheads="1"/>
          </p:cNvSpPr>
          <p:nvPr/>
        </p:nvSpPr>
        <p:spPr bwMode="auto">
          <a:xfrm>
            <a:off x="155575" y="-1347788"/>
            <a:ext cx="2095500" cy="2819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4" name="AutoShape 12" descr="Znalezione obrazy dla zapytania apollinaire kaligramy"/>
          <p:cNvSpPr>
            <a:spLocks noChangeAspect="1" noChangeArrowheads="1"/>
          </p:cNvSpPr>
          <p:nvPr/>
        </p:nvSpPr>
        <p:spPr bwMode="auto">
          <a:xfrm>
            <a:off x="155575" y="-1347788"/>
            <a:ext cx="2095500" cy="2819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6" name="AutoShape 14" descr="Znalezione obrazy dla zapytania apollinaire kaligramy"/>
          <p:cNvSpPr>
            <a:spLocks noChangeAspect="1" noChangeArrowheads="1"/>
          </p:cNvSpPr>
          <p:nvPr/>
        </p:nvSpPr>
        <p:spPr bwMode="auto">
          <a:xfrm>
            <a:off x="155575" y="-1347788"/>
            <a:ext cx="2095500" cy="2819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72" name="AutoShape 20" descr="Znalezione obrazy dla zapytania apollinaire kaligramy"/>
          <p:cNvSpPr>
            <a:spLocks noChangeAspect="1" noChangeArrowheads="1"/>
          </p:cNvSpPr>
          <p:nvPr/>
        </p:nvSpPr>
        <p:spPr bwMode="auto">
          <a:xfrm>
            <a:off x="155575" y="-914400"/>
            <a:ext cx="1419225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76" name="Picture 24" descr="Podobny obra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41640"/>
            <a:ext cx="3456384" cy="5119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xit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10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1" presetClass="exit" presetSubtype="2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wheel(2)">
                                      <p:cBhvr>
                                        <p:cTn id="18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3" dur="2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Znalezione obrazy dla zapytania apollinaire kaligramy"/>
          <p:cNvSpPr>
            <a:spLocks noChangeAspect="1" noChangeArrowheads="1"/>
          </p:cNvSpPr>
          <p:nvPr/>
        </p:nvSpPr>
        <p:spPr bwMode="auto">
          <a:xfrm>
            <a:off x="155575" y="-1347788"/>
            <a:ext cx="2095500" cy="2819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4580" name="AutoShape 4" descr="https://upload.wikimedia.org/wikipedia/commons/thumb/f/fc/Guillaume_Apollinaire_Calligramme.JPG/220px-Guillaume_Apollinaire_Calligramme.JPG"/>
          <p:cNvSpPr>
            <a:spLocks noChangeAspect="1" noChangeArrowheads="1"/>
          </p:cNvSpPr>
          <p:nvPr/>
        </p:nvSpPr>
        <p:spPr bwMode="auto">
          <a:xfrm>
            <a:off x="155575" y="-1347788"/>
            <a:ext cx="2095500" cy="2819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" name="Obraz 3" descr="1str-450x600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83768" y="377498"/>
            <a:ext cx="4286849" cy="5715798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123728" y="6309320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Stanisław </a:t>
            </a:r>
            <a:r>
              <a:rPr lang="pl-PL" dirty="0" err="1" smtClean="0"/>
              <a:t>Czycz</a:t>
            </a:r>
            <a:r>
              <a:rPr lang="pl-PL" dirty="0" smtClean="0"/>
              <a:t> : jeden z poematów polifonicznych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fundacja-karpowicz.org/wp-content/uploads/g%C5%82upie-cho%C5%82py-nr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-243408"/>
            <a:ext cx="4295775" cy="6086475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755576" y="587727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Jeden z wierszy wizualnych </a:t>
            </a:r>
            <a:r>
              <a:rPr lang="pl-PL" b="1" dirty="0" smtClean="0"/>
              <a:t>Anny Radeckiej</a:t>
            </a:r>
            <a:r>
              <a:rPr lang="pl-PL" dirty="0" smtClean="0"/>
              <a:t>, która jest </a:t>
            </a:r>
            <a:r>
              <a:rPr lang="pl-PL" i="1" dirty="0" smtClean="0"/>
              <a:t>miłośniczką </a:t>
            </a:r>
            <a:r>
              <a:rPr lang="pl-PL" i="1" dirty="0" err="1" smtClean="0"/>
              <a:t>liberatury</a:t>
            </a:r>
            <a:r>
              <a:rPr lang="pl-PL" dirty="0" smtClean="0"/>
              <a:t>, jak napisano w </a:t>
            </a:r>
            <a:r>
              <a:rPr lang="pl-PL" b="1" dirty="0" err="1" smtClean="0"/>
              <a:t>eleWatorze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nalezione obrazy dla zapytania stanis&amp;lstrok;aw dró&amp;zdot;d&amp;zdot; miedz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76672"/>
            <a:ext cx="6480720" cy="4320481"/>
          </a:xfrm>
          <a:prstGeom prst="rect">
            <a:avLst/>
          </a:prstGeom>
          <a:noFill/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Stanisław Dróżdż: Między 1977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755576" y="5373216"/>
            <a:ext cx="7416824" cy="798984"/>
          </a:xfrm>
        </p:spPr>
        <p:txBody>
          <a:bodyPr/>
          <a:lstStyle/>
          <a:p>
            <a:pPr algn="ctr"/>
            <a:r>
              <a:rPr lang="pl-PL" b="1" dirty="0" smtClean="0"/>
              <a:t>Stanisław Dróżdż</a:t>
            </a:r>
            <a:r>
              <a:rPr lang="pl-PL" dirty="0" smtClean="0"/>
              <a:t> w 2001 roku został laureatem Nagrody Fundacji Nowosielskich za "twórcze i wizjonerskie połączenie dwóch duchowych dziedzin: sztuki i poezji". </a:t>
            </a:r>
          </a:p>
          <a:p>
            <a:pPr algn="ctr"/>
            <a:r>
              <a:rPr lang="pl-PL" dirty="0" smtClean="0"/>
              <a:t>W 2003 roku reprezentował Polskę na 50. Biennale Sztuki w Wenecji.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.pinimg.com/236x/e8/56/c7/e856c71242b7a6303c875917d004bb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76672"/>
            <a:ext cx="6296537" cy="5256000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2771800" y="6093296"/>
            <a:ext cx="36109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err="1" smtClean="0"/>
              <a:t>Emmett</a:t>
            </a:r>
            <a:r>
              <a:rPr lang="pl-PL" b="1" dirty="0" smtClean="0"/>
              <a:t> Williams</a:t>
            </a:r>
            <a:r>
              <a:rPr lang="pl-PL" dirty="0" smtClean="0"/>
              <a:t> - poezja konkretna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okolszmitke.blog.pl/files/2012/05/4.11-300x16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315416"/>
            <a:ext cx="7007161" cy="3924000"/>
          </a:xfrm>
          <a:prstGeom prst="rect">
            <a:avLst/>
          </a:prstGeom>
          <a:noFill/>
        </p:spPr>
      </p:pic>
      <p:pic>
        <p:nvPicPr>
          <p:cNvPr id="27652" name="Picture 4" descr="http://wokolszmitke.blog.pl/files/2012/05/3.11-300x1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12976"/>
            <a:ext cx="7007161" cy="392400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2915816" y="3068960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Piotr Szmitke</a:t>
            </a:r>
            <a:r>
              <a:rPr lang="pl-PL" dirty="0" smtClean="0"/>
              <a:t> z tomu "</a:t>
            </a:r>
            <a:r>
              <a:rPr lang="pl-PL" b="1" dirty="0" smtClean="0"/>
              <a:t>Resztki z dań</a:t>
            </a:r>
            <a:r>
              <a:rPr lang="pl-PL" dirty="0" smtClean="0"/>
              <a:t>"</a:t>
            </a:r>
            <a:endParaRPr lang="pl-PL" dirty="0"/>
          </a:p>
        </p:txBody>
      </p:sp>
      <p:sp>
        <p:nvSpPr>
          <p:cNvPr id="27654" name="AutoShape 6" descr="https://upload.wikimedia.org/wikipedia/commons/thumb/f/fb/Fma-active-poetry-2009-sam-chce.jpg/240px-Fma-active-poetry-2009-sam-ch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rasznasztuka.blox.pl/resource/IH/partum_poe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4176000" cy="5220000"/>
          </a:xfrm>
          <a:prstGeom prst="rect">
            <a:avLst/>
          </a:prstGeom>
          <a:noFill/>
        </p:spPr>
      </p:pic>
      <p:sp>
        <p:nvSpPr>
          <p:cNvPr id="28676" name="AutoShape 4" descr="https://upload.wikimedia.org/wikipedia/commons/thumb/f/fb/Fma-active-poetry-2009-sam-chce.jpg/240px-Fma-active-poetry-2009-sam-ch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78" name="AutoShape 6" descr="https://upload.wikimedia.org/wikipedia/commons/thumb/f/fb/Fma-active-poetry-2009-sam-chce.jpg/240px-Fma-active-poetry-2009-sam-ch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80" name="AutoShape 8" descr="https://upload.wikimedia.org/wikipedia/commons/thumb/f/fb/Fma-active-poetry-2009-sam-chce.jpg/240px-Fma-active-poetry-2009-sam-ch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8682" name="AutoShape 10" descr="https://upload.wikimedia.org/wikipedia/commons/thumb/f/fb/Fma-active-poetry-2009-sam-chce.jpg/240px-Fma-active-poetry-2009-sam-ch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37" y="1628800"/>
            <a:ext cx="4045252" cy="27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1187624" y="6165304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Ewa </a:t>
            </a:r>
            <a:r>
              <a:rPr lang="pl-PL" b="1" dirty="0" err="1" smtClean="0"/>
              <a:t>Partum</a:t>
            </a:r>
            <a:r>
              <a:rPr lang="pl-PL" b="1" dirty="0" smtClean="0"/>
              <a:t>: LOVE i poezja aktywna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 descr="https://i.pinimg.com/236x/a1/14/db/a114dbf8e6b5ff7ab569be02ad2b77c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0" name="AutoShape 4" descr="https://i.pinimg.com/236x/a1/14/db/a114dbf8e6b5ff7ab569be02ad2b77c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9702" name="Picture 6" descr="https://media.wsimag.com/attachments/1535b1afa1457831de3e62100690d5e7be2880e0/store/fill/408/612/848360422207b0adf60f914ea605313ac540cffc3fa68def5fea02e46c77/Henri-Chopin-Le-Petit-Zero-1978-Courtesy-of-Richard-Saltou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8640"/>
            <a:ext cx="3886200" cy="5829301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835696" y="6237312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Henri Chopin – poezja konkretna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 descr="https://upload.wikimedia.org/wikipedia/en/thumb/9/9b/TangoInner.jpg/340px-TangoInn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48" name="AutoShape 4" descr="https://upload.wikimedia.org/wikipedia/en/thumb/9/9b/TangoInner.jpg/340px-TangoInn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50" name="AutoShape 6" descr="https://upload.wikimedia.org/wikipedia/en/thumb/9/9b/TangoInner.jpg/340px-TangoInn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885809" cy="42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ole tekstowe 7"/>
          <p:cNvSpPr txBox="1"/>
          <p:nvPr/>
        </p:nvSpPr>
        <p:spPr>
          <a:xfrm>
            <a:off x="1331640" y="573325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err="1" smtClean="0"/>
              <a:t>Vasily</a:t>
            </a:r>
            <a:r>
              <a:rPr lang="pl-PL" b="1" dirty="0" smtClean="0"/>
              <a:t> </a:t>
            </a:r>
            <a:r>
              <a:rPr lang="pl-PL" b="1" dirty="0" err="1" smtClean="0"/>
              <a:t>Kamensky</a:t>
            </a:r>
            <a:r>
              <a:rPr lang="pl-PL" dirty="0" smtClean="0"/>
              <a:t>- jeden z twórców </a:t>
            </a:r>
            <a:r>
              <a:rPr lang="pl-PL" b="1" dirty="0" smtClean="0"/>
              <a:t>poezji konkretnej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dk.pl/images/Galer_wyjscie/try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3105691" cy="4680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611560" y="537321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/>
              <a:t>Barbara </a:t>
            </a:r>
            <a:r>
              <a:rPr lang="pl-PL" b="1" dirty="0" err="1" smtClean="0"/>
              <a:t>Trzybulska</a:t>
            </a:r>
            <a:r>
              <a:rPr lang="pl-PL" dirty="0" smtClean="0"/>
              <a:t> podróżuje w czasoprzestrzeni, zapisując wiersze przyjaciół na ceramicznych płytkach, najciekawsze wydają się domki, których ściany przeniosą w przyszłość poezję.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artnet.com/WebServices/images/ll00602lldSKqFFgPNECfDrCWvaHBOc1tG/kurt-schwitters-merz-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2656"/>
            <a:ext cx="3501956" cy="4572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827584" y="5013176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Oto jeden z </a:t>
            </a:r>
            <a:r>
              <a:rPr lang="pl-PL" b="1" dirty="0" smtClean="0"/>
              <a:t>kolaży Kurta </a:t>
            </a:r>
            <a:r>
              <a:rPr lang="pl-PL" b="1" dirty="0" err="1" smtClean="0"/>
              <a:t>Schwittersa</a:t>
            </a:r>
            <a:r>
              <a:rPr lang="pl-PL" dirty="0" smtClean="0"/>
              <a:t>.</a:t>
            </a:r>
          </a:p>
          <a:p>
            <a:pPr algn="ctr"/>
            <a:r>
              <a:rPr lang="pl-PL" dirty="0" smtClean="0"/>
              <a:t>"Swoją sztukę określał jako "</a:t>
            </a:r>
            <a:r>
              <a:rPr lang="pl-PL" b="1" dirty="0" err="1" smtClean="0"/>
              <a:t>Merz</a:t>
            </a:r>
            <a:r>
              <a:rPr lang="pl-PL" dirty="0" smtClean="0"/>
              <a:t>" (</a:t>
            </a:r>
            <a:r>
              <a:rPr lang="pl-PL" dirty="0" err="1" smtClean="0"/>
              <a:t>Merzkunst</a:t>
            </a:r>
            <a:r>
              <a:rPr lang="pl-PL" dirty="0" smtClean="0"/>
              <a:t>), a słowo to stworzył z części nagłówka prasowego ogłoszenia: "KOM</a:t>
            </a:r>
            <a:r>
              <a:rPr lang="pl-PL" b="1" dirty="0" smtClean="0"/>
              <a:t>MERZ</a:t>
            </a:r>
            <a:r>
              <a:rPr lang="pl-PL" dirty="0" smtClean="0"/>
              <a:t>BANK" i skompilował znaczeniowo ze słowami: "</a:t>
            </a:r>
            <a:r>
              <a:rPr lang="pl-PL" dirty="0" err="1" smtClean="0"/>
              <a:t>aus</a:t>
            </a:r>
            <a:r>
              <a:rPr lang="pl-PL" b="1" dirty="0" err="1" smtClean="0"/>
              <a:t>merz</a:t>
            </a:r>
            <a:r>
              <a:rPr lang="pl-PL" dirty="0" err="1" smtClean="0"/>
              <a:t>en</a:t>
            </a:r>
            <a:r>
              <a:rPr lang="pl-PL" dirty="0" smtClean="0"/>
              <a:t>" (usuwać), "</a:t>
            </a:r>
            <a:r>
              <a:rPr lang="pl-PL" b="1" dirty="0" smtClean="0"/>
              <a:t>Scherz</a:t>
            </a:r>
            <a:r>
              <a:rPr lang="pl-PL" dirty="0" smtClean="0"/>
              <a:t>" (figiel), "</a:t>
            </a:r>
            <a:r>
              <a:rPr lang="pl-PL" b="1" dirty="0" err="1" smtClean="0"/>
              <a:t>Nerz</a:t>
            </a:r>
            <a:r>
              <a:rPr lang="pl-PL" dirty="0" smtClean="0"/>
              <a:t>" (norka), "</a:t>
            </a:r>
            <a:r>
              <a:rPr lang="pl-PL" b="1" dirty="0" smtClean="0"/>
              <a:t>Herz</a:t>
            </a:r>
            <a:r>
              <a:rPr lang="pl-PL" dirty="0" smtClean="0"/>
              <a:t>" (serce), "</a:t>
            </a:r>
            <a:r>
              <a:rPr lang="pl-PL" b="1" dirty="0" err="1" smtClean="0"/>
              <a:t>März</a:t>
            </a:r>
            <a:r>
              <a:rPr lang="pl-PL" dirty="0" smtClean="0"/>
              <a:t> (marzec)".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68.media.tumblr.com/4a75314e906fc2bcb7845ebcc183ec72/tumblr_mtdnm8mw2v1rsse9l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56" y="836712"/>
            <a:ext cx="6504540" cy="572400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1619672" y="26064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Tytus Czyżewski: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6768752" cy="5585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-18000"/>
            <a:ext cx="8063473" cy="68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 smtClean="0"/>
              <a:t>Hsia</a:t>
            </a:r>
            <a:r>
              <a:rPr lang="pl-PL" dirty="0" smtClean="0"/>
              <a:t> </a:t>
            </a:r>
            <a:r>
              <a:rPr lang="pl-PL" dirty="0" err="1" smtClean="0"/>
              <a:t>Yu</a:t>
            </a:r>
            <a:r>
              <a:rPr lang="pl-PL" dirty="0" smtClean="0"/>
              <a:t>: </a:t>
            </a:r>
            <a:r>
              <a:rPr lang="pl-PL" dirty="0" err="1" smtClean="0"/>
              <a:t>Pink</a:t>
            </a:r>
            <a:r>
              <a:rPr lang="pl-PL" dirty="0" smtClean="0"/>
              <a:t> </a:t>
            </a:r>
            <a:r>
              <a:rPr lang="pl-PL" dirty="0" err="1" smtClean="0"/>
              <a:t>Noise</a:t>
            </a:r>
            <a:endParaRPr lang="pl-PL" dirty="0"/>
          </a:p>
        </p:txBody>
      </p:sp>
      <p:pic>
        <p:nvPicPr>
          <p:cNvPr id="5" name="Symbol zastępczy obrazu 4" descr="Pink%20Noise%20Four5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1680" y="404664"/>
            <a:ext cx="5952000" cy="44640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31640" y="5367338"/>
            <a:ext cx="6696744" cy="804862"/>
          </a:xfrm>
        </p:spPr>
        <p:txBody>
          <a:bodyPr>
            <a:normAutofit/>
          </a:bodyPr>
          <a:lstStyle/>
          <a:p>
            <a:pPr algn="ctr"/>
            <a:r>
              <a:rPr lang="pl-PL" sz="1800" dirty="0" smtClean="0"/>
              <a:t>Książka w formie tradycyjnego kodeksu, ale z kartkami z folii. </a:t>
            </a:r>
          </a:p>
          <a:p>
            <a:pPr algn="ctr"/>
            <a:r>
              <a:rPr lang="pl-PL" sz="1800" dirty="0" smtClean="0"/>
              <a:t>Dają wrażenie palimpsestu.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3.bp.blogspot.com/--zuHVYzQrNY/WBVnpqleCUI/AAAAAAAAa9A/paOhjL47Am4i5yiC8k4hLNG1pxy6UaiRQCLcB/s1600/lab%25C4%2599d%25C5%25BA%2B%25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827259" cy="68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4.bp.blogspot.com/-9BEF3Srx9C4/Ti8BwF--A0I/AAAAAAAAD6Y/uftiOV_ugRQ/s1600/morge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4147420" cy="5364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1115616" y="602128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Christian Morgenstern</a:t>
            </a:r>
            <a:r>
              <a:rPr lang="pl-PL" dirty="0" smtClean="0"/>
              <a:t>: </a:t>
            </a:r>
            <a:r>
              <a:rPr lang="pl-PL" b="1" i="1" dirty="0" smtClean="0"/>
              <a:t>Nocna pieśń ryb 1905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ekac.org/protpo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76672"/>
            <a:ext cx="2941143" cy="4860000"/>
          </a:xfrm>
          <a:prstGeom prst="rect">
            <a:avLst/>
          </a:prstGeom>
          <a:noFill/>
        </p:spPr>
      </p:pic>
      <p:sp>
        <p:nvSpPr>
          <p:cNvPr id="4" name="pole tekstowe 3"/>
          <p:cNvSpPr txBox="1"/>
          <p:nvPr/>
        </p:nvSpPr>
        <p:spPr>
          <a:xfrm>
            <a:off x="0" y="544522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err="1" smtClean="0"/>
              <a:t>Biopoezja</a:t>
            </a:r>
            <a:r>
              <a:rPr lang="pl-PL" b="1" dirty="0" smtClean="0"/>
              <a:t> Eduarda Kaca</a:t>
            </a:r>
            <a:r>
              <a:rPr lang="pl-PL" dirty="0" smtClean="0"/>
              <a:t>: </a:t>
            </a:r>
            <a:r>
              <a:rPr lang="pl-PL" b="1" i="1" dirty="0" smtClean="0"/>
              <a:t>Genesis</a:t>
            </a:r>
            <a:r>
              <a:rPr lang="pl-PL" dirty="0" smtClean="0"/>
              <a:t>- fragment </a:t>
            </a:r>
            <a:r>
              <a:rPr lang="pl-PL" i="1" dirty="0" smtClean="0"/>
              <a:t>Czyńcie sobie ziemię poddaną</a:t>
            </a:r>
            <a:r>
              <a:rPr lang="pl-PL" dirty="0" smtClean="0"/>
              <a:t> zapisany alfabetem </a:t>
            </a:r>
            <a:r>
              <a:rPr lang="pl-PL" dirty="0" err="1" smtClean="0"/>
              <a:t>Morse’a</a:t>
            </a:r>
            <a:r>
              <a:rPr lang="pl-PL" dirty="0" smtClean="0"/>
              <a:t>, przełożony na kod DNA, wszczepiony bakteriom, które pod wpływem promieniowania ultrafioletowego mutowały, potem proces odwrotny, by otrzymać odpowiedź natury, </a:t>
            </a:r>
            <a:r>
              <a:rPr lang="pl-PL" b="1" dirty="0" smtClean="0"/>
              <a:t>poezja protein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ekac.org/adr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155998" cy="4104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971600" y="4549676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 smtClean="0"/>
              <a:t>Holopoetry</a:t>
            </a:r>
            <a:r>
              <a:rPr lang="pl-PL" dirty="0" smtClean="0"/>
              <a:t> - </a:t>
            </a:r>
            <a:r>
              <a:rPr lang="pl-PL" b="1" dirty="0" smtClean="0"/>
              <a:t>poezja holograficzna,</a:t>
            </a:r>
            <a:r>
              <a:rPr lang="pl-PL" dirty="0" smtClean="0"/>
              <a:t> której twórcą jest </a:t>
            </a:r>
            <a:r>
              <a:rPr lang="pl-PL" b="1" dirty="0" smtClean="0"/>
              <a:t>Eduardo Kac</a:t>
            </a:r>
          </a:p>
          <a:p>
            <a:pPr algn="ctr"/>
            <a:endParaRPr lang="pl-PL" dirty="0" smtClean="0"/>
          </a:p>
          <a:p>
            <a:pPr algn="ctr"/>
            <a:r>
              <a:rPr lang="pl-PL" dirty="0" smtClean="0"/>
              <a:t>ADRIFT (DRYFUJĄC)</a:t>
            </a:r>
            <a:br>
              <a:rPr lang="pl-PL" dirty="0" smtClean="0"/>
            </a:br>
            <a:r>
              <a:rPr lang="pl-PL" dirty="0" smtClean="0"/>
              <a:t>30 X 40 cm</a:t>
            </a:r>
            <a:br>
              <a:rPr lang="pl-PL" dirty="0" smtClean="0"/>
            </a:br>
            <a:r>
              <a:rPr lang="pl-PL" dirty="0" err="1" smtClean="0"/>
              <a:t>Multicolor</a:t>
            </a:r>
            <a:r>
              <a:rPr lang="pl-PL" dirty="0" smtClean="0"/>
              <a:t> computer </a:t>
            </a:r>
            <a:r>
              <a:rPr lang="pl-PL" dirty="0" err="1" smtClean="0"/>
              <a:t>holographic</a:t>
            </a:r>
            <a:r>
              <a:rPr lang="pl-PL" dirty="0" smtClean="0"/>
              <a:t> stereogram</a:t>
            </a:r>
            <a:br>
              <a:rPr lang="pl-PL" dirty="0" smtClean="0"/>
            </a:br>
            <a:r>
              <a:rPr lang="pl-PL" dirty="0" smtClean="0"/>
              <a:t>1991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 smtClean="0"/>
              <a:t>Collection</a:t>
            </a:r>
            <a:r>
              <a:rPr lang="pl-PL" dirty="0" smtClean="0"/>
              <a:t> Ruth and Marvin </a:t>
            </a:r>
            <a:r>
              <a:rPr lang="pl-PL" dirty="0" err="1" smtClean="0"/>
              <a:t>Sackner</a:t>
            </a:r>
            <a:r>
              <a:rPr lang="pl-PL" dirty="0" smtClean="0"/>
              <a:t>, Miami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ekac.org/o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4176000" cy="4176000"/>
          </a:xfrm>
          <a:prstGeom prst="rect">
            <a:avLst/>
          </a:prstGeom>
          <a:noFill/>
        </p:spPr>
      </p:pic>
      <p:sp>
        <p:nvSpPr>
          <p:cNvPr id="3" name="pole tekstowe 2"/>
          <p:cNvSpPr txBox="1"/>
          <p:nvPr/>
        </p:nvSpPr>
        <p:spPr>
          <a:xfrm>
            <a:off x="467544" y="56612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Eduardo Kac</a:t>
            </a:r>
            <a:r>
              <a:rPr lang="pl-PL" dirty="0" smtClean="0"/>
              <a:t>: </a:t>
            </a:r>
            <a:r>
              <a:rPr lang="pl-PL" b="1" dirty="0" err="1" smtClean="0"/>
              <a:t>Space</a:t>
            </a:r>
            <a:r>
              <a:rPr lang="pl-PL" b="1" dirty="0" smtClean="0"/>
              <a:t> </a:t>
            </a:r>
            <a:r>
              <a:rPr lang="pl-PL" b="1" dirty="0" err="1" smtClean="0"/>
              <a:t>Poetry</a:t>
            </a:r>
            <a:r>
              <a:rPr lang="pl-PL" dirty="0" smtClean="0"/>
              <a:t>- poezja powstająca w przestrzeni bez grawitacji, </a:t>
            </a:r>
          </a:p>
          <a:p>
            <a:pPr algn="ctr"/>
            <a:r>
              <a:rPr lang="pl-PL" dirty="0" smtClean="0"/>
              <a:t>na zdjęciu litera </a:t>
            </a:r>
            <a:r>
              <a:rPr lang="pl-PL" b="1" dirty="0" smtClean="0"/>
              <a:t>o</a:t>
            </a:r>
            <a:r>
              <a:rPr lang="pl-PL" dirty="0" smtClean="0"/>
              <a:t> z kropli wody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Andrzej Bednarczyk: Świątynia kamienia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l-PL" dirty="0" smtClean="0"/>
              <a:t>Autor wykorzystał pomysł z </a:t>
            </a:r>
            <a:r>
              <a:rPr lang="pl-PL" dirty="0" err="1" smtClean="0"/>
              <a:t>liberatury</a:t>
            </a:r>
            <a:r>
              <a:rPr lang="pl-PL" dirty="0" smtClean="0"/>
              <a:t> dziecięcej, by samo sedno tekstów i obrazów ukryć w pojemnej znaczeniowo studni, na dnie ciszy, gdzie, według Karola Wojtyły, „ukrywa się Bóg”.</a:t>
            </a:r>
            <a:endParaRPr lang="pl-PL" dirty="0"/>
          </a:p>
        </p:txBody>
      </p:sp>
      <p:pic>
        <p:nvPicPr>
          <p:cNvPr id="2050" name="Picture 2" descr="Znalezione obrazy dla zapytania Andrzej Bednarczyk &amp;Sacute;wi&amp;aogon;tynia kamien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673" r="5673"/>
          <a:stretch>
            <a:fillRect/>
          </a:stretch>
        </p:blipFill>
        <p:spPr bwMode="auto">
          <a:xfrm>
            <a:off x="1403648" y="260648"/>
            <a:ext cx="6336000" cy="475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dirty="0" smtClean="0"/>
              <a:t>Jakub Jagiełło: Czarny kot</a:t>
            </a:r>
            <a:endParaRPr lang="pl-PL" sz="2800" dirty="0"/>
          </a:p>
        </p:txBody>
      </p:sp>
      <p:pic>
        <p:nvPicPr>
          <p:cNvPr id="1026" name="Picture 2" descr="Znalezione obrazy dla zapytania jagie&amp;lstrok;&amp;lstrok;o czarny kot poezj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187" b="4187"/>
          <a:stretch>
            <a:fillRect/>
          </a:stretch>
        </p:blipFill>
        <p:spPr bwMode="auto">
          <a:xfrm>
            <a:off x="827584" y="404664"/>
            <a:ext cx="748883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1412776"/>
            <a:ext cx="3600400" cy="4104456"/>
          </a:xfrm>
        </p:spPr>
        <p:txBody>
          <a:bodyPr>
            <a:normAutofit/>
          </a:bodyPr>
          <a:lstStyle/>
          <a:p>
            <a:r>
              <a:rPr lang="pl-PL" sz="1800" dirty="0"/>
              <a:t>Lewis </a:t>
            </a:r>
            <a:r>
              <a:rPr lang="pl-PL" sz="1800" dirty="0" err="1"/>
              <a:t>Carroll's</a:t>
            </a:r>
            <a:r>
              <a:rPr lang="pl-PL" sz="1800" dirty="0"/>
              <a:t> "The </a:t>
            </a:r>
            <a:r>
              <a:rPr lang="pl-PL" sz="1800" dirty="0" err="1"/>
              <a:t>Mouse's</a:t>
            </a:r>
            <a:r>
              <a:rPr lang="pl-PL" sz="1800" dirty="0"/>
              <a:t> Tale"</a:t>
            </a:r>
            <a:br>
              <a:rPr lang="pl-PL" sz="1800" dirty="0"/>
            </a:br>
            <a:r>
              <a:rPr lang="pl-PL" sz="1800" dirty="0"/>
              <a:t>Opowieść/ogon Myszy z „Alicji w Krainie Czarów”- przykład kreatywnej typografii</a:t>
            </a:r>
            <a:br>
              <a:rPr lang="pl-PL" sz="1800" dirty="0"/>
            </a:br>
            <a:endParaRPr lang="pl-PL" sz="1800" dirty="0"/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88640"/>
            <a:ext cx="305901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2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half" idx="2"/>
          </p:nvPr>
        </p:nvSpPr>
        <p:spPr>
          <a:xfrm flipV="1">
            <a:off x="1792288" y="6172200"/>
            <a:ext cx="5486400" cy="49716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44036" name="Picture 4" descr="Znalezione obrazy dla zapytania wiersz w kszta&amp;lstrok;cie gitary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646" b="3646"/>
          <a:stretch>
            <a:fillRect/>
          </a:stretch>
        </p:blipFill>
        <p:spPr bwMode="auto">
          <a:xfrm>
            <a:off x="1792288" y="188913"/>
            <a:ext cx="5486400" cy="6408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5060" name="Picture 4" descr="Znalezione obrazy dla zapytania poezja wizualn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331" r="3331"/>
          <a:stretch>
            <a:fillRect/>
          </a:stretch>
        </p:blipFill>
        <p:spPr bwMode="auto">
          <a:xfrm>
            <a:off x="0" y="612775"/>
            <a:ext cx="9144000" cy="5768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8130" name="Picture 2" descr="http://csw-as.org/wp-content/uploads/2017/03/Bolek2.bm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563" b="8563"/>
          <a:stretch>
            <a:fillRect/>
          </a:stretch>
        </p:blipFill>
        <p:spPr bwMode="auto">
          <a:xfrm>
            <a:off x="1763713" y="260350"/>
            <a:ext cx="5486400" cy="641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414</Words>
  <Application>Microsoft Office PowerPoint</Application>
  <PresentationFormat>Pokaz na ekranie (4:3)</PresentationFormat>
  <Paragraphs>40</Paragraphs>
  <Slides>34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7" baseType="lpstr">
      <vt:lpstr>Arial</vt:lpstr>
      <vt:lpstr>Calibri</vt:lpstr>
      <vt:lpstr>Motyw pakietu Office</vt:lpstr>
      <vt:lpstr>Teksty wizualne i ich związki z liberaturą</vt:lpstr>
      <vt:lpstr>Stanisław Dróżdż: Między 1977</vt:lpstr>
      <vt:lpstr>Hsia Yu: Pink Noise</vt:lpstr>
      <vt:lpstr>Andrzej Bednarczyk: Świątynia kamienia</vt:lpstr>
      <vt:lpstr>Prezentacja programu PowerPoint</vt:lpstr>
      <vt:lpstr>Lewis Carroll's "The Mouse's Tale" Opowieść/ogon Myszy z „Alicji w Krainie Czarów”- przykład kreatywnej typografii </vt:lpstr>
      <vt:lpstr>Prezentacja programu PowerPoint</vt:lpstr>
      <vt:lpstr>Prezentacja programu PowerPoint</vt:lpstr>
      <vt:lpstr>Prezentacja programu PowerPoint</vt:lpstr>
      <vt:lpstr>Prezentacja programu PowerPoint</vt:lpstr>
      <vt:lpstr>Stanisław Dróżdż: Pojęciokształty</vt:lpstr>
      <vt:lpstr>Stanisław Dróżdż – poezja konkretna w przestrzeni miejskiej</vt:lpstr>
      <vt:lpstr>Stanisław Dróżdż: Klepsydry</vt:lpstr>
      <vt:lpstr>Stanisław Dróżdż: Samotność</vt:lpstr>
      <vt:lpstr>Marianna Bocian, „Sacramentum”, 1971 (wystawa Konkrety)</vt:lpstr>
      <vt:lpstr>Marianna Bocian, „SOS”, ok. 1970</vt:lpstr>
      <vt:lpstr>Guillaume Albert Vladimir Alexandre Apollinaire de Kostrowitzky : Kaligramy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Teksty wizualne i ich związki z liberaturą</dc:title>
  <dc:creator>Właściciel</dc:creator>
  <cp:lastModifiedBy>Małgorzata Percińska</cp:lastModifiedBy>
  <cp:revision>34</cp:revision>
  <dcterms:created xsi:type="dcterms:W3CDTF">2017-11-02T17:58:56Z</dcterms:created>
  <dcterms:modified xsi:type="dcterms:W3CDTF">2018-05-17T07:20:39Z</dcterms:modified>
</cp:coreProperties>
</file>